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62" r:id="rId4"/>
    <p:sldId id="264" r:id="rId5"/>
    <p:sldId id="274" r:id="rId7"/>
    <p:sldId id="286" r:id="rId8"/>
    <p:sldId id="268" r:id="rId9"/>
    <p:sldId id="258" r:id="rId10"/>
    <p:sldId id="265" r:id="rId11"/>
    <p:sldId id="284" r:id="rId12"/>
    <p:sldId id="288" r:id="rId13"/>
    <p:sldId id="266" r:id="rId14"/>
    <p:sldId id="269" r:id="rId15"/>
    <p:sldId id="270" r:id="rId16"/>
    <p:sldId id="285" r:id="rId17"/>
    <p:sldId id="259" r:id="rId18"/>
    <p:sldId id="300" r:id="rId19"/>
    <p:sldId id="302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3A819-11CE-4736-B814-79C9AB929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4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455623" y="5196924"/>
            <a:ext cx="3092034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4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5717" y="-74817"/>
            <a:ext cx="971956" cy="97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455623" y="5196924"/>
            <a:ext cx="3092034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4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5717" y="-74817"/>
            <a:ext cx="971956" cy="97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 cstate="print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32" y="106135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78929" y="870857"/>
            <a:ext cx="5379615" cy="532855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 sz="2800" b="1">
                <a:solidFill>
                  <a:srgbClr val="C00000"/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400">
                <a:solidFill>
                  <a:schemeClr val="accent2"/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000">
                <a:solidFill>
                  <a:schemeClr val="accent2"/>
                </a:solidFill>
              </a:defRPr>
            </a:lvl3pPr>
            <a:lvl4pPr marL="1657350" indent="-28575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 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 第三级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15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6366068" y="870857"/>
            <a:ext cx="5379615" cy="532855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 sz="2800" b="1">
                <a:solidFill>
                  <a:srgbClr val="C00000"/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400">
                <a:solidFill>
                  <a:schemeClr val="accent2"/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000">
                <a:solidFill>
                  <a:schemeClr val="accent2"/>
                </a:solidFill>
              </a:defRPr>
            </a:lvl3pPr>
            <a:lvl4pPr marL="1657350" indent="-28575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 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 第三级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235815" y="1771188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2366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5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60412" y="1434677"/>
            <a:ext cx="10473293" cy="219980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Note APP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127986" y="5017679"/>
            <a:ext cx="3931768" cy="900508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2022</a:t>
            </a:r>
            <a:r>
              <a:rPr lang="zh-CN" altLang="en-US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年</a:t>
            </a:r>
            <a:r>
              <a:rPr lang="en-US" altLang="zh-CN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月</a:t>
            </a:r>
            <a:r>
              <a:rPr lang="en-US" altLang="zh-CN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15</a:t>
            </a:r>
            <a:r>
              <a:rPr lang="zh-CN" altLang="en-US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日</a:t>
            </a:r>
            <a:endParaRPr lang="zh-CN" altLang="en-US" sz="2800" b="1" dirty="0">
              <a:solidFill>
                <a:schemeClr val="tx1"/>
              </a:solidFill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42586" y="73152"/>
            <a:ext cx="1287475" cy="797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05167" y="4189756"/>
            <a:ext cx="717041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宋体" pitchFamily="2" charset="-122"/>
                <a:cs typeface="+mn-cs"/>
              </a:rPr>
              <a:t>杨家林，姜戈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5085" y="1753870"/>
            <a:ext cx="12236450" cy="484378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04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60061" y="660299"/>
            <a:ext cx="261491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翻译界面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63852" y="1662084"/>
            <a:ext cx="4980709" cy="112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代码：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通过网络，利用有道</a:t>
            </a:r>
            <a:r>
              <a:rPr lang="en-US" altLang="zh-CN" sz="1400" dirty="0">
                <a:ea typeface="宋体" charset="0"/>
              </a:rPr>
              <a:t>API</a:t>
            </a:r>
            <a:r>
              <a:rPr lang="zh-CN" altLang="en-US" sz="1400" dirty="0">
                <a:ea typeface="宋体" charset="0"/>
              </a:rPr>
              <a:t>获取返回内容，并利用工具包将翻译结果从返回内容中提取出来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sp>
        <p:nvSpPr>
          <p:cNvPr id="31" name="TextBox 130"/>
          <p:cNvSpPr txBox="1"/>
          <p:nvPr/>
        </p:nvSpPr>
        <p:spPr>
          <a:xfrm>
            <a:off x="921917" y="1806172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翻译界面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2" name="Freeform 71"/>
          <p:cNvSpPr/>
          <p:nvPr/>
        </p:nvSpPr>
        <p:spPr bwMode="auto">
          <a:xfrm>
            <a:off x="206811" y="1859874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3" name="图片 2" descr="Screenshot_20220514-2057051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345055"/>
            <a:ext cx="1837690" cy="4086225"/>
          </a:xfrm>
          <a:prstGeom prst="rect">
            <a:avLst/>
          </a:prstGeom>
        </p:spPr>
      </p:pic>
      <p:pic>
        <p:nvPicPr>
          <p:cNvPr id="4" name="图片 3" descr="Screenshot_20220514-205856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535" y="2345055"/>
            <a:ext cx="1844675" cy="4101465"/>
          </a:xfrm>
          <a:prstGeom prst="rect">
            <a:avLst/>
          </a:prstGeom>
        </p:spPr>
      </p:pic>
      <p:pic>
        <p:nvPicPr>
          <p:cNvPr id="5" name="图片 4" descr="sendpix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2783205"/>
            <a:ext cx="3325495" cy="366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450" y="1437005"/>
            <a:ext cx="12236450" cy="516064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0" y="586297"/>
            <a:ext cx="6120680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05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89" y="663080"/>
            <a:ext cx="387036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暗色模式实现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TextBox 130"/>
          <p:cNvSpPr txBox="1"/>
          <p:nvPr/>
        </p:nvSpPr>
        <p:spPr>
          <a:xfrm>
            <a:off x="931344" y="1564179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设置界面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Freeform 71"/>
          <p:cNvSpPr/>
          <p:nvPr/>
        </p:nvSpPr>
        <p:spPr bwMode="auto">
          <a:xfrm>
            <a:off x="216238" y="1617881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2" name="TextBox 130"/>
          <p:cNvSpPr txBox="1"/>
          <p:nvPr/>
        </p:nvSpPr>
        <p:spPr>
          <a:xfrm>
            <a:off x="3840204" y="1560240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暗色模式效果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Freeform 71"/>
          <p:cNvSpPr/>
          <p:nvPr/>
        </p:nvSpPr>
        <p:spPr bwMode="auto">
          <a:xfrm>
            <a:off x="3125098" y="161394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" name="箭头: 右 1"/>
          <p:cNvSpPr/>
          <p:nvPr/>
        </p:nvSpPr>
        <p:spPr>
          <a:xfrm>
            <a:off x="6096000" y="2766396"/>
            <a:ext cx="2300140" cy="662604"/>
          </a:xfrm>
          <a:prstGeom prst="rightArrow">
            <a:avLst/>
          </a:prstGeom>
          <a:solidFill>
            <a:srgbClr val="C816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setSelfDayMode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25" name="TextBox 130"/>
          <p:cNvSpPr txBox="1"/>
          <p:nvPr/>
        </p:nvSpPr>
        <p:spPr>
          <a:xfrm>
            <a:off x="9654287" y="1560240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日光模式效果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Freeform 71"/>
          <p:cNvSpPr/>
          <p:nvPr/>
        </p:nvSpPr>
        <p:spPr bwMode="auto">
          <a:xfrm>
            <a:off x="8939181" y="161394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" name="箭头: 左 4"/>
          <p:cNvSpPr/>
          <p:nvPr/>
        </p:nvSpPr>
        <p:spPr>
          <a:xfrm>
            <a:off x="6096000" y="3733014"/>
            <a:ext cx="2300140" cy="662604"/>
          </a:xfrm>
          <a:prstGeom prst="leftArrow">
            <a:avLst/>
          </a:prstGeom>
          <a:solidFill>
            <a:srgbClr val="C816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setSelfNightMode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3" name="图片 2" descr="Screenshot_20220514-2059536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2190750"/>
            <a:ext cx="1840865" cy="4091305"/>
          </a:xfrm>
          <a:prstGeom prst="rect">
            <a:avLst/>
          </a:prstGeom>
        </p:spPr>
      </p:pic>
      <p:pic>
        <p:nvPicPr>
          <p:cNvPr id="4" name="图片 3" descr="Screenshot_20220514-210001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85" y="2190750"/>
            <a:ext cx="1845310" cy="4101465"/>
          </a:xfrm>
          <a:prstGeom prst="rect">
            <a:avLst/>
          </a:prstGeom>
        </p:spPr>
      </p:pic>
      <p:pic>
        <p:nvPicPr>
          <p:cNvPr id="6" name="图片 5" descr="Screenshot_20220514-2100208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95" y="2190750"/>
            <a:ext cx="1840230" cy="4090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450" y="1745615"/>
            <a:ext cx="12236450" cy="485267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4058803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06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423186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壁纸切换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074605" y="2046305"/>
            <a:ext cx="1380496" cy="69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click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-24681" y="1711359"/>
            <a:ext cx="6123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DI</a:t>
            </a:r>
            <a:r>
              <a:rPr lang="en-US" altLang="zh-CN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对象生成和对象使用分离</a:t>
            </a:r>
            <a:endParaRPr lang="zh-CN" altLang="en-US" dirty="0"/>
          </a:p>
        </p:txBody>
      </p:sp>
      <p:sp>
        <p:nvSpPr>
          <p:cNvPr id="54" name="矩形: 圆角 53"/>
          <p:cNvSpPr/>
          <p:nvPr/>
        </p:nvSpPr>
        <p:spPr>
          <a:xfrm>
            <a:off x="240791" y="2165522"/>
            <a:ext cx="1741251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 err="1">
                <a:solidFill>
                  <a:srgbClr val="080808"/>
                </a:solidFill>
                <a:effectLst/>
                <a:latin typeface="Monaco"/>
              </a:rPr>
              <a:t>startKoin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 </a:t>
            </a:r>
            <a:endParaRPr lang="en-US" altLang="zh-CN" b="0" i="0" dirty="0">
              <a:solidFill>
                <a:srgbClr val="080808"/>
              </a:solidFill>
              <a:effectLst/>
              <a:latin typeface="Monaco"/>
            </a:endParaRPr>
          </a:p>
          <a:p>
            <a:pPr algn="ctr"/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koin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b="1" dirty="0"/>
          </a:p>
        </p:txBody>
      </p:sp>
      <p:sp>
        <p:nvSpPr>
          <p:cNvPr id="55" name="矩形: 圆角 54"/>
          <p:cNvSpPr/>
          <p:nvPr/>
        </p:nvSpPr>
        <p:spPr>
          <a:xfrm>
            <a:off x="240791" y="3508092"/>
            <a:ext cx="1741251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配置</a:t>
            </a:r>
            <a:r>
              <a:rPr lang="en-US" altLang="zh-CN" dirty="0">
                <a:solidFill>
                  <a:srgbClr val="080808"/>
                </a:solidFill>
                <a:latin typeface="Monaco"/>
              </a:rPr>
              <a:t>Module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220069" y="4939021"/>
            <a:ext cx="1741251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 err="1">
                <a:solidFill>
                  <a:srgbClr val="080808"/>
                </a:solidFill>
                <a:effectLst/>
                <a:latin typeface="Monaco"/>
              </a:rPr>
              <a:t>stopKoin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 </a:t>
            </a:r>
            <a:endParaRPr lang="en-US" altLang="zh-CN" b="0" i="0" dirty="0">
              <a:solidFill>
                <a:srgbClr val="080808"/>
              </a:solidFill>
              <a:effectLst/>
              <a:latin typeface="Monaco"/>
            </a:endParaRPr>
          </a:p>
          <a:p>
            <a:pPr algn="ctr"/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koin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b="1" dirty="0"/>
          </a:p>
        </p:txBody>
      </p:sp>
      <p:sp>
        <p:nvSpPr>
          <p:cNvPr id="58" name="矩形: 圆角 57"/>
          <p:cNvSpPr/>
          <p:nvPr/>
        </p:nvSpPr>
        <p:spPr>
          <a:xfrm>
            <a:off x="2790960" y="3143415"/>
            <a:ext cx="2141577" cy="965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壁纸数据存入</a:t>
            </a:r>
            <a:r>
              <a:rPr lang="en-US" altLang="zh-CN" dirty="0" err="1">
                <a:solidFill>
                  <a:schemeClr val="tx1"/>
                </a:solidFill>
              </a:rPr>
              <a:t>sharedpreference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2579239" y="4475021"/>
            <a:ext cx="1380496" cy="69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通知所有页面更换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2"/>
          </p:cNvCxnSpPr>
          <p:nvPr/>
        </p:nvCxnSpPr>
        <p:spPr>
          <a:xfrm>
            <a:off x="3764853" y="2743417"/>
            <a:ext cx="0" cy="39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8" idx="2"/>
            <a:endCxn id="59" idx="0"/>
          </p:cNvCxnSpPr>
          <p:nvPr/>
        </p:nvCxnSpPr>
        <p:spPr>
          <a:xfrm flipH="1">
            <a:off x="3269487" y="4109409"/>
            <a:ext cx="592262" cy="36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60" idx="0"/>
          </p:cNvCxnSpPr>
          <p:nvPr/>
        </p:nvCxnSpPr>
        <p:spPr>
          <a:xfrm>
            <a:off x="3861748" y="4109409"/>
            <a:ext cx="601737" cy="128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59" idx="1"/>
          </p:cNvCxnSpPr>
          <p:nvPr/>
        </p:nvCxnSpPr>
        <p:spPr>
          <a:xfrm flipH="1" flipV="1">
            <a:off x="2073247" y="2796978"/>
            <a:ext cx="505992" cy="202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4" idx="2"/>
            <a:endCxn id="55" idx="0"/>
          </p:cNvCxnSpPr>
          <p:nvPr/>
        </p:nvCxnSpPr>
        <p:spPr>
          <a:xfrm>
            <a:off x="1111417" y="2992325"/>
            <a:ext cx="0" cy="515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5" idx="2"/>
          </p:cNvCxnSpPr>
          <p:nvPr/>
        </p:nvCxnSpPr>
        <p:spPr>
          <a:xfrm flipH="1">
            <a:off x="1111416" y="4334895"/>
            <a:ext cx="1" cy="6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220514-2115418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0" y="1744980"/>
            <a:ext cx="2188845" cy="4865370"/>
          </a:xfrm>
          <a:prstGeom prst="rect">
            <a:avLst/>
          </a:prstGeom>
        </p:spPr>
      </p:pic>
      <p:pic>
        <p:nvPicPr>
          <p:cNvPr id="7" name="图片 6" descr="sendpix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60" y="3007360"/>
            <a:ext cx="3240405" cy="2570480"/>
          </a:xfrm>
          <a:prstGeom prst="rect">
            <a:avLst/>
          </a:prstGeom>
        </p:spPr>
      </p:pic>
      <p:pic>
        <p:nvPicPr>
          <p:cNvPr id="8" name="图片 7" descr="sendpix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575" y="2018030"/>
            <a:ext cx="3808730" cy="4421505"/>
          </a:xfrm>
          <a:prstGeom prst="rect">
            <a:avLst/>
          </a:prstGeom>
        </p:spPr>
      </p:pic>
      <p:sp>
        <p:nvSpPr>
          <p:cNvPr id="60" name="矩形: 圆角 59"/>
          <p:cNvSpPr/>
          <p:nvPr/>
        </p:nvSpPr>
        <p:spPr>
          <a:xfrm>
            <a:off x="3683876" y="5396297"/>
            <a:ext cx="1559217" cy="69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重启时读取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450" y="1437005"/>
            <a:ext cx="12236450" cy="516064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0" y="586297"/>
            <a:ext cx="6120680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07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89" y="663080"/>
            <a:ext cx="387036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弹窗提醒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TextBox 130"/>
          <p:cNvSpPr txBox="1"/>
          <p:nvPr/>
        </p:nvSpPr>
        <p:spPr>
          <a:xfrm>
            <a:off x="931344" y="1564179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提醒界面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Freeform 71"/>
          <p:cNvSpPr/>
          <p:nvPr/>
        </p:nvSpPr>
        <p:spPr bwMode="auto">
          <a:xfrm>
            <a:off x="216238" y="1617881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31715" y="1067335"/>
            <a:ext cx="4980709" cy="190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ea typeface="宋体" charset="0"/>
              </a:rPr>
              <a:t>效果：</a:t>
            </a:r>
            <a:endParaRPr lang="en-US" altLang="zh-CN" sz="2000" dirty="0"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在用户进入主界面的时候跳出提醒</a:t>
            </a:r>
            <a:endParaRPr lang="en-US" altLang="zh-CN" sz="1400" dirty="0"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可以提醒用户目前待完成的任务数和完成率</a:t>
            </a:r>
            <a:endParaRPr lang="en-US" altLang="zh-CN" sz="1400" dirty="0"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  <a:sym typeface="+mn-ea"/>
              </a:rPr>
              <a:t>可以直接从手机的通知栏点击通知进入该应用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2" name="图片 1" descr="Screenshot_20220514-2116343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935" y="2106295"/>
            <a:ext cx="1988820" cy="4420870"/>
          </a:xfrm>
          <a:prstGeom prst="rect">
            <a:avLst/>
          </a:prstGeom>
        </p:spPr>
      </p:pic>
      <p:pic>
        <p:nvPicPr>
          <p:cNvPr id="3" name="图片 2" descr="sendpix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70" y="2969895"/>
            <a:ext cx="8773160" cy="3465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154" y="1754563"/>
            <a:ext cx="12236154" cy="454090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Freeform 71"/>
          <p:cNvSpPr/>
          <p:nvPr/>
        </p:nvSpPr>
        <p:spPr bwMode="auto">
          <a:xfrm>
            <a:off x="605855" y="270129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605855" y="3420261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21680" y="665444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152861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08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9309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新技术及实现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TextBox 130"/>
          <p:cNvSpPr txBox="1"/>
          <p:nvPr/>
        </p:nvSpPr>
        <p:spPr>
          <a:xfrm>
            <a:off x="1596335" y="2700684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提醒功能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TextBox 130"/>
          <p:cNvSpPr txBox="1"/>
          <p:nvPr/>
        </p:nvSpPr>
        <p:spPr>
          <a:xfrm>
            <a:off x="1596335" y="3419652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黑夜模式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Freeform 71"/>
          <p:cNvSpPr/>
          <p:nvPr/>
        </p:nvSpPr>
        <p:spPr bwMode="auto">
          <a:xfrm>
            <a:off x="5960303" y="2701293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8" name="TextBox 130"/>
          <p:cNvSpPr txBox="1"/>
          <p:nvPr/>
        </p:nvSpPr>
        <p:spPr>
          <a:xfrm>
            <a:off x="7026043" y="2700684"/>
            <a:ext cx="4520079" cy="72127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若运行机版本高于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8.0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，则先建立通知通道；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将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NotificationCompat.Builder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函数封装在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sendNotification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函数当中，在需要提醒的地方调用该函数即可。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Freeform 71"/>
          <p:cNvSpPr/>
          <p:nvPr/>
        </p:nvSpPr>
        <p:spPr bwMode="auto">
          <a:xfrm>
            <a:off x="5960303" y="3419652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30" name="TextBox 130"/>
          <p:cNvSpPr txBox="1"/>
          <p:nvPr/>
        </p:nvSpPr>
        <p:spPr>
          <a:xfrm>
            <a:off x="7026044" y="3419652"/>
            <a:ext cx="4754244" cy="94133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需要在资源文件中的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values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文件夹中建立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styles.xml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文件，其中储存着对应用界面各部分配色的信息；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该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xml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文件分为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DayTheme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NightTheme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两个风格；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在需要转换风格的时候调用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setSelfNightMode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 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setSelfDayMode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函数即可。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1" name="Freeform 71"/>
          <p:cNvSpPr/>
          <p:nvPr/>
        </p:nvSpPr>
        <p:spPr bwMode="auto">
          <a:xfrm>
            <a:off x="608630" y="437412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04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32" name="TextBox 130"/>
          <p:cNvSpPr txBox="1"/>
          <p:nvPr/>
        </p:nvSpPr>
        <p:spPr>
          <a:xfrm>
            <a:off x="1599110" y="4373514"/>
            <a:ext cx="4040484" cy="76141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从文本选定栏进入新界面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翻译界面的进入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Freeform 71"/>
          <p:cNvSpPr/>
          <p:nvPr/>
        </p:nvSpPr>
        <p:spPr bwMode="auto">
          <a:xfrm>
            <a:off x="5960302" y="4373514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34" name="TextBox 130"/>
          <p:cNvSpPr txBox="1"/>
          <p:nvPr/>
        </p:nvSpPr>
        <p:spPr>
          <a:xfrm>
            <a:off x="7026043" y="4373514"/>
            <a:ext cx="4040484" cy="28115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重写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ActionMode.Callback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，建立新的连接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2" name="Freeform 71"/>
          <p:cNvSpPr/>
          <p:nvPr/>
        </p:nvSpPr>
        <p:spPr bwMode="auto">
          <a:xfrm>
            <a:off x="605855" y="518123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05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4" name="TextBox 130"/>
          <p:cNvSpPr txBox="1"/>
          <p:nvPr/>
        </p:nvSpPr>
        <p:spPr>
          <a:xfrm>
            <a:off x="1596335" y="5180624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设置背景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5" name="Freeform 71"/>
          <p:cNvSpPr/>
          <p:nvPr/>
        </p:nvSpPr>
        <p:spPr bwMode="auto">
          <a:xfrm>
            <a:off x="5957527" y="5180624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6" name="TextBox 130"/>
          <p:cNvSpPr txBox="1"/>
          <p:nvPr/>
        </p:nvSpPr>
        <p:spPr>
          <a:xfrm>
            <a:off x="7023268" y="5180624"/>
            <a:ext cx="4040484" cy="50121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将待选壁纸设为按钮，若点击，则执行对应的函数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window.setBackgroundDrawableResource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7" name="Freeform 71"/>
          <p:cNvSpPr/>
          <p:nvPr/>
        </p:nvSpPr>
        <p:spPr bwMode="auto">
          <a:xfrm>
            <a:off x="647627" y="193097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8" name="TextBox 130"/>
          <p:cNvSpPr txBox="1"/>
          <p:nvPr/>
        </p:nvSpPr>
        <p:spPr>
          <a:xfrm>
            <a:off x="1638107" y="1930363"/>
            <a:ext cx="4040484" cy="76141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侧边栏弹出效果和蒙版效果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设置界面的进入过程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9" name="Freeform 71"/>
          <p:cNvSpPr/>
          <p:nvPr/>
        </p:nvSpPr>
        <p:spPr bwMode="auto">
          <a:xfrm>
            <a:off x="6002075" y="1930972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60" name="TextBox 130"/>
          <p:cNvSpPr txBox="1"/>
          <p:nvPr/>
        </p:nvSpPr>
        <p:spPr>
          <a:xfrm>
            <a:off x="7067815" y="1930363"/>
            <a:ext cx="4520079" cy="72127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通过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layoutInflater.inflate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函数将对应的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layout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文件作为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ViewGroup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类获取，再通过获取屏幕宽高确定位置，通过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showAtLocation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展示侧边栏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5424" y="1704398"/>
            <a:ext cx="12236154" cy="454090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152861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09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93091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现场演示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2884" y="1704398"/>
            <a:ext cx="12236154" cy="454090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152861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10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93091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Q/A</a:t>
            </a:r>
            <a:endParaRPr lang="en-US" altLang="zh-CN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7201" y="2968310"/>
            <a:ext cx="507575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欢迎提问</a:t>
            </a:r>
            <a:endParaRPr lang="zh-CN" altLang="en-US" sz="80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7" y="1632139"/>
            <a:ext cx="12190413" cy="280831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190500" dist="152400" dir="2100000" sx="102000" sy="102000" algn="t" rotWithShape="0">
              <a:schemeClr val="bg1">
                <a:lumMod val="8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>
            <a:spLocks noChangeArrowheads="1"/>
          </p:cNvSpPr>
          <p:nvPr/>
        </p:nvSpPr>
        <p:spPr bwMode="auto">
          <a:xfrm rot="2700000">
            <a:off x="2900015" y="2375265"/>
            <a:ext cx="1100787" cy="1002271"/>
          </a:xfrm>
          <a:custGeom>
            <a:avLst/>
            <a:gdLst>
              <a:gd name="T0" fmla="*/ 0 w 1363744"/>
              <a:gd name="T1" fmla="*/ 262920 h 921508"/>
              <a:gd name="T2" fmla="*/ 677394 w 1363744"/>
              <a:gd name="T3" fmla="*/ 262920 h 921508"/>
              <a:gd name="T4" fmla="*/ 373742 w 1363744"/>
              <a:gd name="T5" fmla="*/ 0 h 921508"/>
              <a:gd name="T6" fmla="*/ 703330 w 1363744"/>
              <a:gd name="T7" fmla="*/ 0 h 921508"/>
              <a:gd name="T8" fmla="*/ 1152525 w 1363744"/>
              <a:gd name="T9" fmla="*/ 388938 h 921508"/>
              <a:gd name="T10" fmla="*/ 703330 w 1363744"/>
              <a:gd name="T11" fmla="*/ 777875 h 921508"/>
              <a:gd name="T12" fmla="*/ 373742 w 1363744"/>
              <a:gd name="T13" fmla="*/ 777875 h 921508"/>
              <a:gd name="T14" fmla="*/ 677396 w 1363744"/>
              <a:gd name="T15" fmla="*/ 514955 h 921508"/>
              <a:gd name="T16" fmla="*/ 0 w 1363744"/>
              <a:gd name="T17" fmla="*/ 514955 h 921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63744"/>
              <a:gd name="T28" fmla="*/ 0 h 921508"/>
              <a:gd name="T29" fmla="*/ 1363744 w 1363744"/>
              <a:gd name="T30" fmla="*/ 921508 h 9215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63744" h="921508">
                <a:moveTo>
                  <a:pt x="0" y="311467"/>
                </a:moveTo>
                <a:lnTo>
                  <a:pt x="801538" y="311467"/>
                </a:lnTo>
                <a:lnTo>
                  <a:pt x="442236" y="0"/>
                </a:lnTo>
                <a:lnTo>
                  <a:pt x="832227" y="0"/>
                </a:lnTo>
                <a:lnTo>
                  <a:pt x="1363744" y="460754"/>
                </a:lnTo>
                <a:lnTo>
                  <a:pt x="832227" y="921508"/>
                </a:lnTo>
                <a:lnTo>
                  <a:pt x="442236" y="921508"/>
                </a:lnTo>
                <a:lnTo>
                  <a:pt x="801540" y="610040"/>
                </a:lnTo>
                <a:lnTo>
                  <a:pt x="0" y="610040"/>
                </a:lnTo>
                <a:close/>
              </a:path>
            </a:pathLst>
          </a:custGeom>
          <a:solidFill>
            <a:srgbClr val="CB1B3D"/>
          </a:solidFill>
          <a:ln>
            <a:noFill/>
          </a:ln>
        </p:spPr>
        <p:txBody>
          <a:bodyPr rot="10800000" vert="eaVert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9pPr>
          </a:lstStyle>
          <a:p>
            <a:endParaRPr lang="zh-CN" altLang="en-US" sz="1800">
              <a:solidFill>
                <a:srgbClr val="FF66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53101" y="1982155"/>
            <a:ext cx="5075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2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谢谢观看</a:t>
            </a:r>
            <a:endParaRPr lang="zh-CN" altLang="en-US" sz="8000" dirty="0">
              <a:solidFill>
                <a:schemeClr val="bg2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729" y="6111496"/>
            <a:ext cx="2017910" cy="61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灵感来源</a:t>
            </a:r>
            <a:endParaRPr kumimoji="1" lang="zh-CN" altLang="en-US" dirty="0"/>
          </a:p>
        </p:txBody>
      </p:sp>
      <p:sp>
        <p:nvSpPr>
          <p:cNvPr id="5" name="TextBox 119"/>
          <p:cNvSpPr txBox="1"/>
          <p:nvPr/>
        </p:nvSpPr>
        <p:spPr>
          <a:xfrm>
            <a:off x="1595120" y="1707515"/>
            <a:ext cx="8597265" cy="80899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在大学的学习和生活中，经常随时随地有一些需要记录的事情，比如大作业的要求，考试的范围等等需要通过照片或者录像的方式进行记录防止忘记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SimHei" charset="-122"/>
            </a:endParaRPr>
          </a:p>
        </p:txBody>
      </p:sp>
      <p:sp>
        <p:nvSpPr>
          <p:cNvPr id="8" name="TextBox 130"/>
          <p:cNvSpPr txBox="1"/>
          <p:nvPr/>
        </p:nvSpPr>
        <p:spPr>
          <a:xfrm>
            <a:off x="1989419" y="4333718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Freeform 71"/>
          <p:cNvSpPr/>
          <p:nvPr/>
        </p:nvSpPr>
        <p:spPr bwMode="auto">
          <a:xfrm>
            <a:off x="806585" y="170770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806585" y="2574590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95120" y="2580640"/>
            <a:ext cx="85966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我们组主要在整合之前小作业的任务的基础上完成了一个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TODO NOTEBOOK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的升级版，主要功能包括：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新笔记的创建和查找，形式包括拍照，录像，打字记录，还可以载入图库中相片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翻译功能的实现，在新笔记创建时可以实时查找对应的中英文（支持英汉互译）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未完成笔记条目的弹窗提醒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应用界面壁纸切换，日间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夜间模式切换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Freeform 71"/>
          <p:cNvSpPr/>
          <p:nvPr/>
        </p:nvSpPr>
        <p:spPr bwMode="auto">
          <a:xfrm>
            <a:off x="806585" y="4407835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7" name="TextBox 119"/>
          <p:cNvSpPr txBox="1"/>
          <p:nvPr/>
        </p:nvSpPr>
        <p:spPr>
          <a:xfrm>
            <a:off x="1639570" y="4261485"/>
            <a:ext cx="8597265" cy="80899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综上所述，主要将本课程的之前做过的任务整合成了一个方便的小工具，使其具有真正的利用价值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SimHei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分工</a:t>
            </a:r>
            <a:endParaRPr kumimoji="1"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" y="1745627"/>
          <a:ext cx="12191999" cy="322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960"/>
                <a:gridCol w="9405039"/>
              </a:tblGrid>
              <a:tr h="5874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队员姓名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负责内容</a:t>
                      </a:r>
                      <a:endParaRPr lang="zh-CN" altLang="en-US" dirty="0"/>
                    </a:p>
                  </a:txBody>
                  <a:tcPr/>
                </a:tc>
              </a:tr>
              <a:tr h="71387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  <a:p>
                      <a:pPr algn="ctr"/>
                      <a:r>
                        <a:rPr lang="zh-CN" altLang="en-US" dirty="0"/>
                        <a:t>杨家林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备忘录清单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编写、清单</a:t>
                      </a:r>
                      <a:r>
                        <a:rPr lang="en-US" altLang="zh-CN" dirty="0"/>
                        <a:t>CRUD</a:t>
                      </a:r>
                      <a:r>
                        <a:rPr lang="zh-CN" altLang="en-US" dirty="0"/>
                        <a:t>（添加、检索、更新、删除）；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相机调用实现；备忘搜索功能；深色模式切换</a:t>
                      </a:r>
                      <a:endParaRPr lang="en-US" altLang="zh-CN" dirty="0"/>
                    </a:p>
                  </a:txBody>
                  <a:tcPr/>
                </a:tc>
              </a:tr>
              <a:tr h="435996"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工程代码：</a:t>
                      </a:r>
                      <a:r>
                        <a:rPr lang="en-US" altLang="zh-CN" dirty="0" err="1"/>
                        <a:t>NoteAdapter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CRUD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NoteDataBase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Note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EditActivity</a:t>
                      </a:r>
                      <a:r>
                        <a:rPr lang="zh-CN" altLang="en-US" sz="1800" dirty="0">
                          <a:sym typeface="+mn-ea"/>
                        </a:rPr>
                        <a:t>、</a:t>
                      </a:r>
                      <a:r>
                        <a:rPr lang="en-US" altLang="zh-CN" sz="1800" dirty="0" err="1">
                          <a:sym typeface="+mn-ea"/>
                        </a:rPr>
                        <a:t>wallpaperactivity</a:t>
                      </a:r>
                      <a:r>
                        <a:rPr lang="zh-CN" altLang="en-US" sz="1800" dirty="0">
                          <a:sym typeface="+mn-ea"/>
                        </a:rPr>
                        <a:t>、</a:t>
                      </a:r>
                      <a:r>
                        <a:rPr lang="en-US" altLang="zh-CN" sz="1800" dirty="0" err="1">
                          <a:sym typeface="+mn-ea"/>
                        </a:rPr>
                        <a:t>WpModel</a:t>
                      </a:r>
                      <a:endParaRPr lang="zh-CN" altLang="en-US" dirty="0"/>
                    </a:p>
                  </a:txBody>
                  <a:tcPr/>
                </a:tc>
              </a:tr>
              <a:tr h="587419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姜戈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备忘录主界面（</a:t>
                      </a:r>
                      <a:r>
                        <a:rPr lang="en-US" altLang="zh-CN" dirty="0" err="1"/>
                        <a:t>mainactivity</a:t>
                      </a:r>
                      <a:r>
                        <a:rPr lang="zh-CN" altLang="en-US" dirty="0"/>
                        <a:t>）</a:t>
                      </a:r>
                      <a:r>
                        <a:rPr lang="zh-CN" altLang="en-US" sz="1800" dirty="0">
                          <a:sym typeface="+mn-ea"/>
                        </a:rPr>
                        <a:t>；</a:t>
                      </a:r>
                      <a:r>
                        <a:rPr lang="zh-CN" altLang="en-US" dirty="0"/>
                        <a:t>偏好设置界面（</a:t>
                      </a:r>
                      <a:r>
                        <a:rPr lang="en-US" altLang="zh-CN" dirty="0" err="1"/>
                        <a:t>usersettingsactivity</a:t>
                      </a:r>
                      <a:r>
                        <a:rPr lang="zh-CN" altLang="en-US" dirty="0"/>
                        <a:t>）</a:t>
                      </a:r>
                      <a:r>
                        <a:rPr lang="zh-CN" altLang="en-US" sz="1800" dirty="0">
                          <a:sym typeface="+mn-ea"/>
                        </a:rPr>
                        <a:t>；</a:t>
                      </a:r>
                      <a:endParaRPr lang="zh-CN" altLang="en-US" sz="1800" dirty="0">
                        <a:sym typeface="+mn-ea"/>
                      </a:endParaRPr>
                    </a:p>
                    <a:p>
                      <a:pPr algn="ctr"/>
                      <a:r>
                        <a:rPr lang="zh-CN" altLang="en-US" dirty="0"/>
                        <a:t>壁纸切换功能（壁纸</a:t>
                      </a:r>
                      <a:r>
                        <a:rPr lang="en-US" altLang="zh-CN" dirty="0"/>
                        <a:t>module</a:t>
                      </a:r>
                      <a:r>
                        <a:rPr lang="zh-CN" altLang="en-US" dirty="0"/>
                        <a:t>以及依赖）；翻译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 err="1"/>
                        <a:t>调用</a:t>
                      </a:r>
                      <a:endParaRPr lang="zh-CN" altLang="en-US" dirty="0"/>
                    </a:p>
                  </a:txBody>
                  <a:tcPr/>
                </a:tc>
              </a:tr>
              <a:tr h="544664"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工程代码：</a:t>
                      </a:r>
                      <a:r>
                        <a:rPr lang="en-US" altLang="zh-CN" dirty="0" err="1"/>
                        <a:t>mainactivity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usersettingsactivity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Baseactivity</a:t>
                      </a:r>
                      <a:r>
                        <a:rPr lang="zh-CN" altLang="en-US" dirty="0"/>
                        <a:t>、</a:t>
                      </a:r>
                      <a:endParaRPr lang="zh-CN" alt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代码架构</a:t>
            </a:r>
            <a:endParaRPr lang="zh-CN" altLang="en-US" dirty="0"/>
          </a:p>
        </p:txBody>
      </p:sp>
      <p:sp>
        <p:nvSpPr>
          <p:cNvPr id="3" name="流程图: 可选过程 2"/>
          <p:cNvSpPr/>
          <p:nvPr/>
        </p:nvSpPr>
        <p:spPr>
          <a:xfrm>
            <a:off x="3271101" y="342900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MainActivity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6243386" y="342900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EditActivity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9541496" y="2915146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camera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流程图: 可选过程 5"/>
          <p:cNvSpPr/>
          <p:nvPr/>
        </p:nvSpPr>
        <p:spPr>
          <a:xfrm>
            <a:off x="9541496" y="3957697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video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9541496" y="5000248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text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9541496" y="1875981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state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75082" y="342900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UserSettingsActivity</a:t>
            </a:r>
            <a:endParaRPr kumimoji="1" lang="zh-CN" altLang="en-US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7324363" y="5916741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TranslateActivity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1012175" y="2252288"/>
            <a:ext cx="1019997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wallpaper</a:t>
            </a:r>
            <a:endParaRPr kumimoji="1" lang="zh-CN" altLang="en-US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箭头: 右弧形 12"/>
          <p:cNvSpPr/>
          <p:nvPr/>
        </p:nvSpPr>
        <p:spPr>
          <a:xfrm rot="10800000">
            <a:off x="55354" y="2539293"/>
            <a:ext cx="509998" cy="1307013"/>
          </a:xfrm>
          <a:prstGeom prst="curvedLeftArrow">
            <a:avLst>
              <a:gd name="adj1" fmla="val 25000"/>
              <a:gd name="adj2" fmla="val 59457"/>
              <a:gd name="adj3" fmla="val 416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箭头: 右弧形 13"/>
          <p:cNvSpPr/>
          <p:nvPr/>
        </p:nvSpPr>
        <p:spPr>
          <a:xfrm>
            <a:off x="2508047" y="2551532"/>
            <a:ext cx="509998" cy="1307013"/>
          </a:xfrm>
          <a:prstGeom prst="curvedLeftArrow">
            <a:avLst>
              <a:gd name="adj1" fmla="val 25000"/>
              <a:gd name="adj2" fmla="val 59457"/>
              <a:gd name="adj3" fmla="val 416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箭头: 下弧形 14"/>
          <p:cNvSpPr/>
          <p:nvPr/>
        </p:nvSpPr>
        <p:spPr>
          <a:xfrm>
            <a:off x="1531903" y="4256941"/>
            <a:ext cx="2719586" cy="822489"/>
          </a:xfrm>
          <a:prstGeom prst="curved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2213" y="510849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Day/Night Mode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箭头: 左 16"/>
          <p:cNvSpPr/>
          <p:nvPr/>
        </p:nvSpPr>
        <p:spPr>
          <a:xfrm>
            <a:off x="2582944" y="3602584"/>
            <a:ext cx="584462" cy="35975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5288438" y="3429000"/>
            <a:ext cx="867266" cy="2663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箭头: 左 18"/>
          <p:cNvSpPr/>
          <p:nvPr/>
        </p:nvSpPr>
        <p:spPr>
          <a:xfrm>
            <a:off x="5300857" y="3794358"/>
            <a:ext cx="842428" cy="266307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箭头: 右 19"/>
          <p:cNvSpPr/>
          <p:nvPr/>
        </p:nvSpPr>
        <p:spPr>
          <a:xfrm rot="19647566">
            <a:off x="8315428" y="2595881"/>
            <a:ext cx="1059664" cy="43659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箭头: 右 20"/>
          <p:cNvSpPr/>
          <p:nvPr/>
        </p:nvSpPr>
        <p:spPr>
          <a:xfrm rot="2207826">
            <a:off x="8290505" y="4358352"/>
            <a:ext cx="1109513" cy="4001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箭头: 右 21"/>
          <p:cNvSpPr/>
          <p:nvPr/>
        </p:nvSpPr>
        <p:spPr>
          <a:xfrm rot="20921929">
            <a:off x="8313672" y="3215626"/>
            <a:ext cx="1079181" cy="35665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箭头: 右 22"/>
          <p:cNvSpPr/>
          <p:nvPr/>
        </p:nvSpPr>
        <p:spPr>
          <a:xfrm rot="1192871">
            <a:off x="8309672" y="3829971"/>
            <a:ext cx="1079181" cy="35665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箭头: 圆角右 23"/>
          <p:cNvSpPr/>
          <p:nvPr/>
        </p:nvSpPr>
        <p:spPr>
          <a:xfrm rot="10800000">
            <a:off x="9640478" y="5797485"/>
            <a:ext cx="857839" cy="561222"/>
          </a:xfrm>
          <a:prstGeom prst="ben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流程图: 可选过程 25"/>
          <p:cNvSpPr/>
          <p:nvPr/>
        </p:nvSpPr>
        <p:spPr>
          <a:xfrm>
            <a:off x="9541496" y="83343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picture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箭头: 右 26"/>
          <p:cNvSpPr/>
          <p:nvPr/>
        </p:nvSpPr>
        <p:spPr>
          <a:xfrm rot="18705376">
            <a:off x="7937342" y="1909109"/>
            <a:ext cx="1777696" cy="33446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66937" y="1706298"/>
            <a:ext cx="461665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笔记页面中的五种信息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99248" y="591674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有道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API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5720" y="1745615"/>
            <a:ext cx="12236450" cy="485203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119"/>
          <p:cNvSpPr txBox="1"/>
          <p:nvPr/>
        </p:nvSpPr>
        <p:spPr>
          <a:xfrm>
            <a:off x="812686" y="2079617"/>
            <a:ext cx="2123421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界面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listview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SimHei" charset="-122"/>
            </a:endParaRPr>
          </a:p>
        </p:txBody>
      </p:sp>
      <p:sp>
        <p:nvSpPr>
          <p:cNvPr id="8" name="TextBox 130"/>
          <p:cNvSpPr txBox="1"/>
          <p:nvPr/>
        </p:nvSpPr>
        <p:spPr>
          <a:xfrm>
            <a:off x="1090695" y="2974115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点击进入不同笔记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Freeform 71"/>
          <p:cNvSpPr/>
          <p:nvPr/>
        </p:nvSpPr>
        <p:spPr bwMode="auto">
          <a:xfrm>
            <a:off x="375589" y="2138364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375589" y="293066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095759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01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3392288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主界面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220069" y="3530546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  <p:sp>
        <p:nvSpPr>
          <p:cNvPr id="30" name="矩形: 圆角 29"/>
          <p:cNvSpPr/>
          <p:nvPr/>
        </p:nvSpPr>
        <p:spPr>
          <a:xfrm>
            <a:off x="2478559" y="3505159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进入编辑</a:t>
            </a:r>
            <a:endParaRPr lang="zh-CN" altLang="en-US" b="1" dirty="0"/>
          </a:p>
        </p:txBody>
      </p:sp>
      <p:sp>
        <p:nvSpPr>
          <p:cNvPr id="31" name="矩形: 圆角 30"/>
          <p:cNvSpPr/>
          <p:nvPr/>
        </p:nvSpPr>
        <p:spPr>
          <a:xfrm>
            <a:off x="4544671" y="3495432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返回后判断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mode</a:t>
            </a:r>
            <a:endParaRPr lang="zh-CN" altLang="en-US" b="1" dirty="0"/>
          </a:p>
        </p:txBody>
      </p:sp>
      <p:sp>
        <p:nvSpPr>
          <p:cNvPr id="32" name="矩形: 圆角 31"/>
          <p:cNvSpPr/>
          <p:nvPr/>
        </p:nvSpPr>
        <p:spPr>
          <a:xfrm>
            <a:off x="4544671" y="4694350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重新存储信息（时间等）</a:t>
            </a:r>
            <a:endParaRPr lang="zh-CN" altLang="en-US" b="1" dirty="0"/>
          </a:p>
        </p:txBody>
      </p:sp>
      <p:sp>
        <p:nvSpPr>
          <p:cNvPr id="33" name="矩形: 圆角 32"/>
          <p:cNvSpPr/>
          <p:nvPr/>
        </p:nvSpPr>
        <p:spPr>
          <a:xfrm>
            <a:off x="2485961" y="4664644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刷新</a:t>
            </a:r>
            <a:endParaRPr lang="zh-CN" altLang="en-US" b="1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207465" y="3945218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4217451" y="395147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256530" y="4349750"/>
            <a:ext cx="3810" cy="29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 flipV="1">
            <a:off x="4217670" y="5119370"/>
            <a:ext cx="440690" cy="1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8"/>
          <p:cNvSpPr/>
          <p:nvPr/>
        </p:nvSpPr>
        <p:spPr>
          <a:xfrm>
            <a:off x="219434" y="3527371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  <p:sp>
        <p:nvSpPr>
          <p:cNvPr id="7" name="矩形: 圆角 29"/>
          <p:cNvSpPr/>
          <p:nvPr/>
        </p:nvSpPr>
        <p:spPr>
          <a:xfrm>
            <a:off x="2478559" y="3508334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进入编辑</a:t>
            </a:r>
            <a:endParaRPr lang="zh-CN" altLang="en-US" b="1" dirty="0"/>
          </a:p>
        </p:txBody>
      </p:sp>
      <p:sp>
        <p:nvSpPr>
          <p:cNvPr id="9" name="矩形: 圆角 30"/>
          <p:cNvSpPr/>
          <p:nvPr/>
        </p:nvSpPr>
        <p:spPr>
          <a:xfrm>
            <a:off x="4544671" y="3498607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返回后判断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mode</a:t>
            </a:r>
            <a:endParaRPr lang="zh-CN" altLang="en-US" b="1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207465" y="394839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28"/>
          <p:cNvSpPr/>
          <p:nvPr/>
        </p:nvSpPr>
        <p:spPr>
          <a:xfrm>
            <a:off x="219434" y="3530546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  <p:pic>
        <p:nvPicPr>
          <p:cNvPr id="13" name="图片 12" descr="Screenshot_20220514-2050580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1490" y="1757045"/>
            <a:ext cx="2177415" cy="484060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4217451" y="395147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29"/>
          <p:cNvSpPr/>
          <p:nvPr/>
        </p:nvSpPr>
        <p:spPr>
          <a:xfrm>
            <a:off x="2478559" y="3508334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进入编辑</a:t>
            </a:r>
            <a:endParaRPr lang="zh-CN" altLang="en-US" b="1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207465" y="394839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28"/>
          <p:cNvSpPr/>
          <p:nvPr/>
        </p:nvSpPr>
        <p:spPr>
          <a:xfrm>
            <a:off x="219434" y="3530546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23670"/>
            <a:ext cx="12236450" cy="517398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02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60061" y="660299"/>
            <a:ext cx="261491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事项记录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TextBox 130"/>
          <p:cNvSpPr txBox="1"/>
          <p:nvPr/>
        </p:nvSpPr>
        <p:spPr>
          <a:xfrm>
            <a:off x="853085" y="1490641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记录界面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137979" y="154434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3" name="图片 2" descr="Screenshot_20220514-1548028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535" y="2193176"/>
            <a:ext cx="1889760" cy="4203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98548" y="1556185"/>
            <a:ext cx="4980709" cy="1440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代码：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可以实现查找和新建条目（并对条目信息做预览）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笔记详情界面</a:t>
            </a:r>
            <a:r>
              <a:rPr lang="zh-CN" altLang="en-US" sz="1400" dirty="0">
                <a:ea typeface="宋体" charset="0"/>
                <a:sym typeface="+mn-ea"/>
              </a:rPr>
              <a:t>整合了拍摄，相机和读取图库功能，选择文字可以通过“</a:t>
            </a:r>
            <a:r>
              <a:rPr lang="en-US" altLang="zh-CN" sz="1400" dirty="0">
                <a:ea typeface="宋体" charset="0"/>
                <a:sym typeface="+mn-ea"/>
              </a:rPr>
              <a:t>translate</a:t>
            </a:r>
            <a:r>
              <a:rPr lang="zh-CN" altLang="en-US" sz="1400" dirty="0">
                <a:ea typeface="宋体" charset="0"/>
                <a:sym typeface="+mn-ea"/>
              </a:rPr>
              <a:t>”选项进入翻译框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56" y="2023201"/>
            <a:ext cx="4329774" cy="848575"/>
          </a:xfrm>
          <a:prstGeom prst="rect">
            <a:avLst/>
          </a:prstGeom>
        </p:spPr>
      </p:pic>
      <p:sp>
        <p:nvSpPr>
          <p:cNvPr id="33" name="TextBox 130"/>
          <p:cNvSpPr txBox="1"/>
          <p:nvPr/>
        </p:nvSpPr>
        <p:spPr>
          <a:xfrm>
            <a:off x="3795862" y="1490641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调用相机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4" name="Freeform 71"/>
          <p:cNvSpPr/>
          <p:nvPr/>
        </p:nvSpPr>
        <p:spPr bwMode="auto">
          <a:xfrm>
            <a:off x="3080756" y="154434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40" name="TextBox 130"/>
          <p:cNvSpPr txBox="1"/>
          <p:nvPr/>
        </p:nvSpPr>
        <p:spPr>
          <a:xfrm>
            <a:off x="3773285" y="2949316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调用图库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9" name="Freeform 71"/>
          <p:cNvSpPr/>
          <p:nvPr/>
        </p:nvSpPr>
        <p:spPr bwMode="auto">
          <a:xfrm>
            <a:off x="3058179" y="3003018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56" y="3467227"/>
            <a:ext cx="4329774" cy="832649"/>
          </a:xfrm>
          <a:prstGeom prst="rect">
            <a:avLst/>
          </a:prstGeom>
        </p:spPr>
      </p:pic>
      <p:sp>
        <p:nvSpPr>
          <p:cNvPr id="61" name="TextBox 130"/>
          <p:cNvSpPr txBox="1"/>
          <p:nvPr/>
        </p:nvSpPr>
        <p:spPr>
          <a:xfrm>
            <a:off x="3773285" y="4407991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调用摄像机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Freeform 71"/>
          <p:cNvSpPr/>
          <p:nvPr/>
        </p:nvSpPr>
        <p:spPr bwMode="auto">
          <a:xfrm>
            <a:off x="3058179" y="446169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04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63" name="TextBox 130"/>
          <p:cNvSpPr txBox="1"/>
          <p:nvPr/>
        </p:nvSpPr>
        <p:spPr>
          <a:xfrm>
            <a:off x="3773285" y="4841307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编辑文本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4" name="Freeform 71"/>
          <p:cNvSpPr/>
          <p:nvPr/>
        </p:nvSpPr>
        <p:spPr bwMode="auto">
          <a:xfrm>
            <a:off x="3058179" y="4895009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05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65" name="TextBox 130"/>
          <p:cNvSpPr txBox="1"/>
          <p:nvPr/>
        </p:nvSpPr>
        <p:spPr>
          <a:xfrm>
            <a:off x="3768407" y="5311853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编辑完成状态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6" name="Freeform 71"/>
          <p:cNvSpPr/>
          <p:nvPr/>
        </p:nvSpPr>
        <p:spPr bwMode="auto">
          <a:xfrm>
            <a:off x="3053301" y="5365555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06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10" y="5819966"/>
            <a:ext cx="4329774" cy="61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9549" y="1745673"/>
            <a:ext cx="12236153" cy="4606438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5020" y="652317"/>
            <a:ext cx="25589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sendpix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1848485"/>
            <a:ext cx="6704965" cy="4305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0709" y="1848197"/>
            <a:ext cx="4980709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数据表设计：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每个记录主要包括，内容，创建时间，状态（是否完成），图片（路径），视频（路径），还包括一个自增主键方便查找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ym typeface="+mn-ea"/>
              </a:rPr>
              <a:t>拍照生成的</a:t>
            </a:r>
            <a:r>
              <a:rPr lang="en-US" altLang="zh-CN" sz="1400" dirty="0">
                <a:sym typeface="+mn-ea"/>
              </a:rPr>
              <a:t>file</a:t>
            </a:r>
            <a:r>
              <a:rPr lang="zh-CN" altLang="en-US" sz="1400" dirty="0">
                <a:sym typeface="+mn-ea"/>
              </a:rPr>
              <a:t>，从相册读取的</a:t>
            </a:r>
            <a:r>
              <a:rPr lang="en-US" altLang="zh-CN" sz="1400" dirty="0" err="1">
                <a:sym typeface="+mn-ea"/>
              </a:rPr>
              <a:t>uri</a:t>
            </a:r>
            <a:r>
              <a:rPr lang="zh-CN" altLang="en-US" sz="1400" dirty="0">
                <a:sym typeface="+mn-ea"/>
              </a:rPr>
              <a:t>，统一转换为</a:t>
            </a:r>
            <a:r>
              <a:rPr lang="en-US" altLang="zh-CN" sz="1400" dirty="0">
                <a:sym typeface="+mn-ea"/>
              </a:rPr>
              <a:t>file</a:t>
            </a:r>
            <a:r>
              <a:rPr lang="zh-CN" altLang="en-US" sz="1400" dirty="0">
                <a:sym typeface="+mn-ea"/>
              </a:rPr>
              <a:t>的绝对路径，方便存储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40" y="4812665"/>
            <a:ext cx="5327650" cy="1341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1614" y="1745673"/>
            <a:ext cx="12236153" cy="4606438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5020" y="652317"/>
            <a:ext cx="25589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9745" y="456565"/>
            <a:ext cx="4770755" cy="79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数据表操作：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操作包括标准的增删改查，每一个对应一个操作函数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3" name="图片 2" descr="sendpix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45615"/>
            <a:ext cx="7258050" cy="4171950"/>
          </a:xfrm>
          <a:prstGeom prst="rect">
            <a:avLst/>
          </a:prstGeom>
        </p:spPr>
      </p:pic>
      <p:pic>
        <p:nvPicPr>
          <p:cNvPr id="8" name="图片 7" descr="sendpix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85" y="1745615"/>
            <a:ext cx="8256270" cy="4171950"/>
          </a:xfrm>
          <a:prstGeom prst="rect">
            <a:avLst/>
          </a:prstGeom>
        </p:spPr>
      </p:pic>
      <p:pic>
        <p:nvPicPr>
          <p:cNvPr id="9" name="图片 8" descr="sendpix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1745615"/>
            <a:ext cx="447548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4789" y="1753928"/>
            <a:ext cx="12236153" cy="4606438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60061" y="660299"/>
            <a:ext cx="261491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笔记跳转逻辑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512982" y="2355574"/>
            <a:ext cx="6442175" cy="1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806126" y="2415130"/>
            <a:ext cx="58558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Mode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：修改笔记（点击事件：点击</a:t>
            </a:r>
            <a:r>
              <a:rPr lang="en-US" altLang="zh-CN" sz="2000" b="1" dirty="0" err="1"/>
              <a:t>listview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r>
              <a:rPr lang="en-US" altLang="zh-CN" sz="2000" b="1" dirty="0"/>
              <a:t>           4</a:t>
            </a:r>
            <a:r>
              <a:rPr lang="zh-CN" altLang="en-US" sz="2000" b="1" dirty="0"/>
              <a:t>：新建笔记（点击事件：点击悬浮按钮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2512982" y="3339853"/>
            <a:ext cx="6334582" cy="26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632655" y="3439351"/>
            <a:ext cx="585588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Mode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 -1</a:t>
            </a:r>
            <a:r>
              <a:rPr lang="zh-CN" altLang="en-US" sz="2000" b="1" dirty="0"/>
              <a:t>：无操作</a:t>
            </a:r>
            <a:endParaRPr lang="en-US" altLang="zh-CN" sz="2000" b="1" dirty="0"/>
          </a:p>
          <a:p>
            <a:r>
              <a:rPr lang="en-US" altLang="zh-CN" sz="2000" b="1" dirty="0"/>
              <a:t>             0</a:t>
            </a:r>
            <a:r>
              <a:rPr lang="zh-CN" altLang="en-US" sz="2000" b="1" dirty="0"/>
              <a:t>：新增笔记</a:t>
            </a:r>
            <a:endParaRPr lang="en-US" altLang="zh-CN" sz="2000" b="1" dirty="0"/>
          </a:p>
          <a:p>
            <a:r>
              <a:rPr lang="en-US" altLang="zh-CN" sz="2000" b="1" dirty="0"/>
              <a:t>             1</a:t>
            </a:r>
            <a:r>
              <a:rPr lang="zh-CN" altLang="en-US" sz="2000" b="1" dirty="0"/>
              <a:t>：修改笔记</a:t>
            </a:r>
            <a:endParaRPr lang="en-US" altLang="zh-CN" sz="2000" b="1" dirty="0"/>
          </a:p>
          <a:p>
            <a:r>
              <a:rPr lang="en-US" altLang="zh-CN" sz="2000" b="1" dirty="0"/>
              <a:t>             2</a:t>
            </a:r>
            <a:r>
              <a:rPr lang="zh-CN" altLang="en-US" sz="2000" b="1" dirty="0"/>
              <a:t>：删除笔记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80" y="4660452"/>
            <a:ext cx="3550670" cy="1393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78" y="3423585"/>
            <a:ext cx="3550671" cy="1236443"/>
          </a:xfrm>
          <a:prstGeom prst="rect">
            <a:avLst/>
          </a:prstGeom>
        </p:spPr>
      </p:pic>
      <p:pic>
        <p:nvPicPr>
          <p:cNvPr id="2" name="图片 1" descr="Screenshot_20220514-1720398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1750060"/>
            <a:ext cx="2061845" cy="4582795"/>
          </a:xfrm>
          <a:prstGeom prst="rect">
            <a:avLst/>
          </a:prstGeom>
        </p:spPr>
      </p:pic>
      <p:pic>
        <p:nvPicPr>
          <p:cNvPr id="5" name="图片 4" descr="Screenshot_20220514-1722518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60" y="1754505"/>
            <a:ext cx="2072005" cy="460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lnSpc>
            <a:spcPct val="150000"/>
          </a:lnSpc>
          <a:defRPr kumimoj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sys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2048</Words>
  <Application>WPS 演示</Application>
  <PresentationFormat>宽屏</PresentationFormat>
  <Paragraphs>314</Paragraphs>
  <Slides>17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Nimbus Roman No9 L</vt:lpstr>
      <vt:lpstr>Heiti SC Light</vt:lpstr>
      <vt:lpstr>Gubbi</vt:lpstr>
      <vt:lpstr>Cambria</vt:lpstr>
      <vt:lpstr>黑体</vt:lpstr>
      <vt:lpstr>文泉驿微米黑</vt:lpstr>
      <vt:lpstr>SimHei</vt:lpstr>
      <vt:lpstr>方正大黑_GBK</vt:lpstr>
      <vt:lpstr>等线</vt:lpstr>
      <vt:lpstr>等线</vt:lpstr>
      <vt:lpstr>Monaco</vt:lpstr>
      <vt:lpstr>Georgia</vt:lpstr>
      <vt:lpstr>宋体</vt:lpstr>
      <vt:lpstr>微软雅黑</vt:lpstr>
      <vt:lpstr>FreeSerif</vt:lpstr>
      <vt:lpstr>Arial Unicode MS</vt:lpstr>
      <vt:lpstr>等线 Light</vt:lpstr>
      <vt:lpstr>等线</vt:lpstr>
      <vt:lpstr>Noto Serif CJK JP SemiBold</vt:lpstr>
      <vt:lpstr>Office 主题​​</vt:lpstr>
      <vt:lpstr>1_Office 主题​​</vt:lpstr>
      <vt:lpstr>Note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AndroidAPP—Note</dc:title>
  <dc:creator>王 怡静</dc:creator>
  <cp:lastModifiedBy>egotist</cp:lastModifiedBy>
  <cp:revision>23</cp:revision>
  <dcterms:created xsi:type="dcterms:W3CDTF">2022-05-15T02:47:04Z</dcterms:created>
  <dcterms:modified xsi:type="dcterms:W3CDTF">2022-05-15T02:47:04Z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